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Abertura. Conceito: uma tela nas áreas da academia que engaja os alunos (grade de aulas, promoções, conteúdo) e gera renda com anúncios locais — sem custo para a academia.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Caminho curto e fácil. O objetivo do encontro é marcar a instalação. Reforce o “sem compromisso”.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Credibilidade e proximidade: somos locais, tecnologia própria, atendimento perto. Conta muito na decisão.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Fechamento: agendar visita sem compromisso e ver funcionando. Contatos visíveis. Peça o próximo passo agora.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dor: comunicação com o aluno é fraca. Grade muda e confunde, promoções não chegam, e o tempo parado (descanso/cardio) é desperdiçado. Nossa tela resolve os três.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Mostre concretamente: a tela mistura a grade/promoções da academia com conteúdo útil e anúncios locais. Aponte a ilustração e descreva o que o aluno vê treinando.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Detalhe o conteúdo. Para a academia, o ouro é a grade de aulas + as promoções próprias na tela. O resto (clima, notícias) segura a atenção.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Fale com o dono: engajamento, venda de planos/serviços e retenção. A tela trabalha a favor do faturamento da academia, não só da nossa publicidade.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 aluno também ganha: informação, novidades e um ambiente melhor. Isso reforça que a tela agrega valor à experiência, não é só propaganda.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virada: custo zero. Instalação, manutenção e conteúdo por nossa conta; a receita vem dos anúncios locais. Cite a possível participação da academia como gancho.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Onde instalar. A área de cardio e o espaço de descanso são ouro: o aluno fica parado, olhando. Um ou vários pontos conforme o tamanho da academia.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Responda objeções antes: dá trabalho? Não. Seguro? Sim. E o concorrente? Nunca aparece na sua tela (exclusividade de ramo).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011680"/>
            <a:ext cx="5943600" cy="5943600"/>
          </a:xfrm>
          <a:prstGeom prst="ellipse">
            <a:avLst/>
          </a:prstGeom>
          <a:solidFill>
            <a:srgbClr val="FD5701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241280" y="3566160"/>
            <a:ext cx="4572000" cy="4572000"/>
          </a:xfrm>
          <a:prstGeom prst="ellipse">
            <a:avLst/>
          </a:prstGeom>
          <a:solidFill>
            <a:srgbClr val="F9A801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777240" y="685800"/>
            <a:ext cx="2734056" cy="946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6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</a:t>
            </a:r>
            <a:pPr indent="0" marL="0">
              <a:buNone/>
            </a:pPr>
            <a:r>
              <a:rPr lang="en-US" sz="506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5060" dirty="0"/>
          </a:p>
        </p:txBody>
      </p:sp>
      <p:sp>
        <p:nvSpPr>
          <p:cNvPr id="5" name="Text 3"/>
          <p:cNvSpPr txBox="1"/>
          <p:nvPr/>
        </p:nvSpPr>
        <p:spPr>
          <a:xfrm>
            <a:off x="832104" y="1506017"/>
            <a:ext cx="3154680" cy="3154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65" b="1" spc="400" kern="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MÍDIA INDOOR</a:t>
            </a:r>
            <a:endParaRPr lang="en-US" sz="1265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514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PROPOSTA PARA ACADEMIAS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786384" y="2926080"/>
            <a:ext cx="9692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tela que engaja seus alunos</a:t>
            </a:r>
            <a:endParaRPr lang="en-US" sz="38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3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ainda gera renda.</a:t>
            </a:r>
            <a:endParaRPr lang="en-US" sz="38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4709160"/>
            <a:ext cx="9052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TV nas áreas de treino e recepção — grade de aulas, avisos e promoções da academia, clima, notícias e serviços da região. Sem custo para você.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786384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WhatsApp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99314-9994    </a:t>
            </a:r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Site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gomidiaindoor.com.br</a:t>
            </a:r>
            <a:endParaRPr lang="en-US" sz="130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1" name="Text 9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COMEÇAR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sim à tela no ar em poucos dias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43609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443609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34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Conversa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reunião rápida para entender a academia e tirar dúvidas.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81578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39387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239387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3400" dirty="0"/>
          </a:p>
        </p:txBody>
      </p:sp>
      <p:sp>
        <p:nvSpPr>
          <p:cNvPr id="12" name="Text 10"/>
          <p:cNvSpPr txBox="1"/>
          <p:nvPr/>
        </p:nvSpPr>
        <p:spPr>
          <a:xfrm>
            <a:off x="3664458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Alinhamento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3710178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Definimos a grade, as promoções e como você vai atualizar.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77356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035165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7035165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400" dirty="0"/>
          </a:p>
        </p:txBody>
      </p:sp>
      <p:sp>
        <p:nvSpPr>
          <p:cNvPr id="17" name="Text 15"/>
          <p:cNvSpPr txBox="1"/>
          <p:nvPr/>
        </p:nvSpPr>
        <p:spPr>
          <a:xfrm>
            <a:off x="6460236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Instalação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6505956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Escolhemos os pontos e instalamos — rápido e sem obras.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9073134" y="2468880"/>
            <a:ext cx="2430018" cy="2743200"/>
          </a:xfrm>
          <a:prstGeom prst="roundRect">
            <a:avLst>
              <a:gd name="adj" fmla="val 338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830943" y="2834640"/>
            <a:ext cx="914400" cy="914400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9830943" y="28346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3400" dirty="0"/>
          </a:p>
        </p:txBody>
      </p:sp>
      <p:sp>
        <p:nvSpPr>
          <p:cNvPr id="22" name="Text 20"/>
          <p:cNvSpPr txBox="1"/>
          <p:nvPr/>
        </p:nvSpPr>
        <p:spPr>
          <a:xfrm>
            <a:off x="9256014" y="3886200"/>
            <a:ext cx="206425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ar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9301734" y="4297680"/>
            <a:ext cx="197281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tela entra em operação com aulas, avisos e conteúdo.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SOMOS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3300" dirty="0"/>
          </a:p>
        </p:txBody>
      </p:sp>
      <p:sp>
        <p:nvSpPr>
          <p:cNvPr id="4" name="Text 2"/>
          <p:cNvSpPr txBox="1"/>
          <p:nvPr/>
        </p:nvSpPr>
        <p:spPr>
          <a:xfrm>
            <a:off x="685800" y="1691640"/>
            <a:ext cx="65836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 de mídia indoor que leva informação e publicidade a telas em pontos de grande circulação da região. Conteúdo local, tecnologia própria e atendimento perto de você.</a:t>
            </a:r>
            <a:endParaRPr lang="en-US" sz="155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38404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2697480" y="3867912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Atuação em Itacuruçá e Mangaratiba — RJ</a:t>
            </a:r>
            <a:endParaRPr lang="en-US" sz="1350" dirty="0"/>
          </a:p>
        </p:txBody>
      </p:sp>
      <p:sp>
        <p:nvSpPr>
          <p:cNvPr id="7" name="Text 5"/>
          <p:cNvSpPr txBox="1"/>
          <p:nvPr/>
        </p:nvSpPr>
        <p:spPr>
          <a:xfrm>
            <a:off x="731520" y="449884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Próprio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2697480" y="45262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Tecnologia e painel de gestão próprios</a:t>
            </a:r>
            <a:endParaRPr lang="en-US" sz="1350" dirty="0"/>
          </a:p>
        </p:txBody>
      </p:sp>
      <p:sp>
        <p:nvSpPr>
          <p:cNvPr id="9" name="Text 7"/>
          <p:cNvSpPr txBox="1"/>
          <p:nvPr/>
        </p:nvSpPr>
        <p:spPr>
          <a:xfrm>
            <a:off x="731520" y="5157216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Curado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2697480" y="5184648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responsável e regionalizado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772400" y="1691640"/>
            <a:ext cx="3749040" cy="4023360"/>
          </a:xfrm>
          <a:prstGeom prst="roundRect">
            <a:avLst>
              <a:gd name="adj" fmla="val 219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183880" y="2148840"/>
            <a:ext cx="2377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</a:t>
            </a:r>
            <a:pPr indent="0" marL="0">
              <a:buNone/>
            </a:pPr>
            <a:r>
              <a:rPr lang="en-US" sz="44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4400" dirty="0"/>
          </a:p>
        </p:txBody>
      </p:sp>
      <p:sp>
        <p:nvSpPr>
          <p:cNvPr id="13" name="Text 11"/>
          <p:cNvSpPr txBox="1"/>
          <p:nvPr/>
        </p:nvSpPr>
        <p:spPr>
          <a:xfrm>
            <a:off x="8238744" y="286207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MÍDIA INDOOR</a:t>
            </a:r>
            <a:endParaRPr lang="en-US" sz="1100" dirty="0"/>
          </a:p>
        </p:txBody>
      </p:sp>
      <p:sp>
        <p:nvSpPr>
          <p:cNvPr id="14" name="Text 12"/>
          <p:cNvSpPr txBox="1"/>
          <p:nvPr/>
        </p:nvSpPr>
        <p:spPr>
          <a:xfrm>
            <a:off x="8138160" y="3383280"/>
            <a:ext cx="30632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i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“Sua marca — e sua academia — na tela, todo dia, na frente de quem treina.”</a:t>
            </a:r>
            <a:endParaRPr lang="en-US" sz="15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6" name="Text 14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03120" y="3291840"/>
            <a:ext cx="5943600" cy="5943600"/>
          </a:xfrm>
          <a:prstGeom prst="ellipse">
            <a:avLst/>
          </a:prstGeom>
          <a:solidFill>
            <a:srgbClr val="FD5701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052560" y="-2194560"/>
            <a:ext cx="5486400" cy="5486400"/>
          </a:xfrm>
          <a:prstGeom prst="ellipse">
            <a:avLst/>
          </a:prstGeom>
          <a:solidFill>
            <a:srgbClr val="F9A801">
              <a:alpha val="1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777240" y="10515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VAMOS COMEÇAR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150876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Coloque uma tela para</a:t>
            </a:r>
            <a:endParaRPr lang="en-US" sz="44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treinar junto.</a:t>
            </a:r>
            <a:endParaRPr lang="en-US" sz="4400" dirty="0"/>
          </a:p>
        </p:txBody>
      </p:sp>
      <p:sp>
        <p:nvSpPr>
          <p:cNvPr id="6" name="Text 4"/>
          <p:cNvSpPr txBox="1"/>
          <p:nvPr/>
        </p:nvSpPr>
        <p:spPr>
          <a:xfrm>
            <a:off x="777240" y="342900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Instalação sem custo e sem compromisso. Agende uma visita — mostramos funcionando.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1520" y="429768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1051560" y="444398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200" dirty="0"/>
          </a:p>
        </p:txBody>
      </p:sp>
      <p:sp>
        <p:nvSpPr>
          <p:cNvPr id="9" name="Text 7"/>
          <p:cNvSpPr txBox="1"/>
          <p:nvPr/>
        </p:nvSpPr>
        <p:spPr>
          <a:xfrm>
            <a:off x="1051560" y="47548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99314-9994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343400" y="429768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663440" y="444398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200" dirty="0"/>
          </a:p>
        </p:txBody>
      </p:sp>
      <p:sp>
        <p:nvSpPr>
          <p:cNvPr id="12" name="Text 10"/>
          <p:cNvSpPr txBox="1"/>
          <p:nvPr/>
        </p:nvSpPr>
        <p:spPr>
          <a:xfrm>
            <a:off x="4663440" y="47548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98032-4747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955280" y="4297680"/>
            <a:ext cx="3383280" cy="960120"/>
          </a:xfrm>
          <a:prstGeom prst="roundRect">
            <a:avLst>
              <a:gd name="adj" fmla="val 8571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8275320" y="4443984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8275320" y="475488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(21) 97289-9871</a:t>
            </a:r>
            <a:endParaRPr lang="en-US" sz="1800" dirty="0"/>
          </a:p>
        </p:txBody>
      </p:sp>
      <p:sp>
        <p:nvSpPr>
          <p:cNvPr id="16" name="Text 14"/>
          <p:cNvSpPr txBox="1"/>
          <p:nvPr/>
        </p:nvSpPr>
        <p:spPr>
          <a:xfrm>
            <a:off x="777240" y="566928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gomidiaindoor.com.br</a:t>
            </a:r>
            <a:pPr indent="0" marL="0">
              <a:buNone/>
            </a:pPr>
            <a:r>
              <a:rPr lang="en-US" sz="1300" b="1" dirty="0">
                <a:solidFill>
                  <a:srgbClr val="F9A8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Região   </a:t>
            </a:r>
            <a:pPr indent="0" marL="0">
              <a:buNone/>
            </a:pPr>
            <a:r>
              <a:rPr lang="en-US" sz="13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Itacuruçá, Mangaratiba — RJ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CENÁRIO HOJE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Falar com o aluno dentro da</a:t>
            </a:r>
            <a:endParaRPr lang="en-US" sz="33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academia ainda é difícil?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468880"/>
            <a:ext cx="3361944" cy="329184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97280" y="2880360"/>
            <a:ext cx="868680" cy="86868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97280" y="288036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🗓️</a:t>
            </a:r>
            <a:endParaRPr lang="en-US" sz="2600" dirty="0"/>
          </a:p>
        </p:txBody>
      </p:sp>
      <p:sp>
        <p:nvSpPr>
          <p:cNvPr id="7" name="Text 5"/>
          <p:cNvSpPr txBox="1"/>
          <p:nvPr/>
        </p:nvSpPr>
        <p:spPr>
          <a:xfrm>
            <a:off x="1051560" y="3931920"/>
            <a:ext cx="263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de aulas desatualizada</a:t>
            </a:r>
            <a:endParaRPr lang="en-US" sz="1800" dirty="0"/>
          </a:p>
        </p:txBody>
      </p:sp>
      <p:sp>
        <p:nvSpPr>
          <p:cNvPr id="8" name="Text 6"/>
          <p:cNvSpPr txBox="1"/>
          <p:nvPr/>
        </p:nvSpPr>
        <p:spPr>
          <a:xfrm>
            <a:off x="1051560" y="4709160"/>
            <a:ext cx="26304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Quadro na parede que muda toda semana e vira bagunça — aluno não confia.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13504" y="2468880"/>
            <a:ext cx="3361944" cy="329184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24984" y="2880360"/>
            <a:ext cx="868680" cy="86868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24984" y="288036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🏷️</a:t>
            </a:r>
            <a:endParaRPr lang="en-US" sz="2600" dirty="0"/>
          </a:p>
        </p:txBody>
      </p:sp>
      <p:sp>
        <p:nvSpPr>
          <p:cNvPr id="12" name="Text 10"/>
          <p:cNvSpPr txBox="1"/>
          <p:nvPr/>
        </p:nvSpPr>
        <p:spPr>
          <a:xfrm>
            <a:off x="4779264" y="3931920"/>
            <a:ext cx="263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Promoções que não chegam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4779264" y="4709160"/>
            <a:ext cx="26304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Planos, avaliações e campanhas ficam só no balcão e passam despercebidos.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41208" y="2468880"/>
            <a:ext cx="3361944" cy="3291840"/>
          </a:xfrm>
          <a:prstGeom prst="roundRect">
            <a:avLst>
              <a:gd name="adj" fmla="val 2500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52688" y="2880360"/>
            <a:ext cx="868680" cy="86868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552688" y="288036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⏳</a:t>
            </a:r>
            <a:endParaRPr lang="en-US" sz="2600" dirty="0"/>
          </a:p>
        </p:txBody>
      </p:sp>
      <p:sp>
        <p:nvSpPr>
          <p:cNvPr id="17" name="Text 15"/>
          <p:cNvSpPr txBox="1"/>
          <p:nvPr/>
        </p:nvSpPr>
        <p:spPr>
          <a:xfrm>
            <a:off x="8506968" y="3931920"/>
            <a:ext cx="2630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8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Tempo ocioso sem uso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8506968" y="4709160"/>
            <a:ext cx="26304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Aluno parado entre séries e no cardio, sem nada que informe ou engaje.</a:t>
            </a:r>
            <a:endParaRPr lang="en-US" sz="135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0" name="Text 18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SOLUÇÃO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6035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tela que treina</a:t>
            </a:r>
            <a:endParaRPr lang="en-US" sz="33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junto com o aluno.</a:t>
            </a:r>
            <a:endParaRPr lang="en-US" sz="3300" dirty="0"/>
          </a:p>
        </p:txBody>
      </p:sp>
      <p:sp>
        <p:nvSpPr>
          <p:cNvPr id="4" name="Text 2"/>
          <p:cNvSpPr txBox="1"/>
          <p:nvPr/>
        </p:nvSpPr>
        <p:spPr>
          <a:xfrm>
            <a:off x="685800" y="2468880"/>
            <a:ext cx="5669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Instalamos uma TV nas áreas de maior permanência. Ela exibe, em rotação, a grade de aulas e os avisos da sua academia junto com clima, notícias e anúncios de comércios da região — tudo atualizado sozinho pela internet.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31520" y="4672584"/>
            <a:ext cx="128016" cy="128016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05840" y="4572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de aulas sempre certa e visível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31520" y="5129784"/>
            <a:ext cx="128016" cy="128016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05840" y="50292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Suas promoções na frente de quem treina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" y="5586984"/>
            <a:ext cx="128016" cy="128016"/>
          </a:xfrm>
          <a:prstGeom prst="ellipse">
            <a:avLst/>
          </a:prstGeom>
          <a:solidFill>
            <a:srgbClr val="FD5701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005840" y="54864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manutenção para a academia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748272" y="2039112"/>
            <a:ext cx="4928616" cy="3054096"/>
          </a:xfrm>
          <a:prstGeom prst="roundRect">
            <a:avLst>
              <a:gd name="adj" fmla="val 3593"/>
            </a:avLst>
          </a:prstGeom>
          <a:solidFill>
            <a:srgbClr val="000000"/>
          </a:solidFill>
          <a:ln w="19050">
            <a:solidFill>
              <a:srgbClr val="2E2E3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0" y="2148840"/>
            <a:ext cx="4709160" cy="2834640"/>
          </a:xfrm>
          <a:prstGeom prst="roundRect">
            <a:avLst>
              <a:gd name="adj" fmla="val 2581"/>
            </a:avLst>
          </a:prstGeom>
          <a:solidFill>
            <a:srgbClr val="11161D"/>
          </a:solidFill>
          <a:ln/>
        </p:spPr>
      </p:sp>
      <p:sp>
        <p:nvSpPr>
          <p:cNvPr id="13" name="Shape 11"/>
          <p:cNvSpPr/>
          <p:nvPr/>
        </p:nvSpPr>
        <p:spPr>
          <a:xfrm>
            <a:off x="7059168" y="2350008"/>
            <a:ext cx="4306824" cy="1874520"/>
          </a:xfrm>
          <a:prstGeom prst="roundRect">
            <a:avLst>
              <a:gd name="adj" fmla="val 2927"/>
            </a:avLst>
          </a:prstGeom>
          <a:solidFill>
            <a:srgbClr val="1C2530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7059168" y="3154680"/>
            <a:ext cx="43068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DE AULAS / PROMOÇÃO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10332720" y="24231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DD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14:22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7178040" y="242316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DE3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🌤 24°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059168" y="4325112"/>
            <a:ext cx="914400" cy="384048"/>
          </a:xfrm>
          <a:prstGeom prst="roundRect">
            <a:avLst>
              <a:gd name="adj" fmla="val 11905"/>
            </a:avLst>
          </a:prstGeom>
          <a:solidFill>
            <a:srgbClr val="FD5701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7059168" y="4325112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8092440" y="4343400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EB4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Aulas · Promoções · Comércio da região</a:t>
            </a:r>
            <a:endParaRPr lang="en-US" sz="1050" dirty="0"/>
          </a:p>
        </p:txBody>
      </p:sp>
      <p:sp>
        <p:nvSpPr>
          <p:cNvPr id="20" name="Text 18"/>
          <p:cNvSpPr txBox="1"/>
          <p:nvPr/>
        </p:nvSpPr>
        <p:spPr>
          <a:xfrm>
            <a:off x="6858000" y="5148072"/>
            <a:ext cx="4709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Ilustração da tela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2" name="Text 20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DA TELA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Tudo que o aluno precisa ver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14884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05840" y="246888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05840" y="24688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🗓️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920240" y="246888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 de aulas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920240" y="292608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Horários do dia sempre atualizados e legíveis de longe.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13504" y="214884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33544" y="246888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733544" y="24688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🏷️</a:t>
            </a:r>
            <a:endParaRPr lang="en-US" sz="2200" dirty="0"/>
          </a:p>
        </p:txBody>
      </p:sp>
      <p:sp>
        <p:nvSpPr>
          <p:cNvPr id="12" name="Text 10"/>
          <p:cNvSpPr txBox="1"/>
          <p:nvPr/>
        </p:nvSpPr>
        <p:spPr>
          <a:xfrm>
            <a:off x="5647944" y="246888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Promoções e planos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5647944" y="292608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Suas campanhas, avaliações físicas e novidades em destaque.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41208" y="214884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61248" y="246888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61248" y="24688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📣</a:t>
            </a:r>
            <a:endParaRPr lang="en-US" sz="2200" dirty="0"/>
          </a:p>
        </p:txBody>
      </p:sp>
      <p:sp>
        <p:nvSpPr>
          <p:cNvPr id="17" name="Text 15"/>
          <p:cNvSpPr txBox="1"/>
          <p:nvPr/>
        </p:nvSpPr>
        <p:spPr>
          <a:xfrm>
            <a:off x="9375648" y="246888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Avisos da academia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9375648" y="292608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Manutenção, feriados, regras e comunicados oficiais.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25196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05840" y="457200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1005840" y="45720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🌤</a:t>
            </a:r>
            <a:endParaRPr lang="en-US" sz="2200" dirty="0"/>
          </a:p>
        </p:txBody>
      </p:sp>
      <p:sp>
        <p:nvSpPr>
          <p:cNvPr id="22" name="Text 20"/>
          <p:cNvSpPr txBox="1"/>
          <p:nvPr/>
        </p:nvSpPr>
        <p:spPr>
          <a:xfrm>
            <a:off x="1920240" y="457200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Clima e notícias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1920240" y="502920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Informação útil que mantém o aluno olhando a tela.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4413504" y="425196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733544" y="457200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4733544" y="45720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💵</a:t>
            </a:r>
            <a:endParaRPr lang="en-US" sz="2200" dirty="0"/>
          </a:p>
        </p:txBody>
      </p:sp>
      <p:sp>
        <p:nvSpPr>
          <p:cNvPr id="27" name="Text 25"/>
          <p:cNvSpPr txBox="1"/>
          <p:nvPr/>
        </p:nvSpPr>
        <p:spPr>
          <a:xfrm>
            <a:off x="5647944" y="457200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Cotação do dólar</a:t>
            </a:r>
            <a:endParaRPr lang="en-US" sz="1600" dirty="0"/>
          </a:p>
        </p:txBody>
      </p:sp>
      <p:sp>
        <p:nvSpPr>
          <p:cNvPr id="28" name="Text 26"/>
          <p:cNvSpPr txBox="1"/>
          <p:nvPr/>
        </p:nvSpPr>
        <p:spPr>
          <a:xfrm>
            <a:off x="5647944" y="502920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valor do dia, atualizado automaticamente.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8141208" y="4251960"/>
            <a:ext cx="3361944" cy="1737360"/>
          </a:xfrm>
          <a:prstGeom prst="roundRect">
            <a:avLst>
              <a:gd name="adj" fmla="val 4737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61248" y="457200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8461248" y="45720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🥗</a:t>
            </a:r>
            <a:endParaRPr lang="en-US" sz="2200" dirty="0"/>
          </a:p>
        </p:txBody>
      </p:sp>
      <p:sp>
        <p:nvSpPr>
          <p:cNvPr id="32" name="Text 30"/>
          <p:cNvSpPr txBox="1"/>
          <p:nvPr/>
        </p:nvSpPr>
        <p:spPr>
          <a:xfrm>
            <a:off x="9375648" y="4572000"/>
            <a:ext cx="1898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Comércio da região</a:t>
            </a:r>
            <a:endParaRPr lang="en-US" sz="1600" dirty="0"/>
          </a:p>
        </p:txBody>
      </p:sp>
      <p:sp>
        <p:nvSpPr>
          <p:cNvPr id="33" name="Text 31"/>
          <p:cNvSpPr txBox="1"/>
          <p:nvPr/>
        </p:nvSpPr>
        <p:spPr>
          <a:xfrm>
            <a:off x="9375648" y="5029200"/>
            <a:ext cx="18989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Suplementos, nutrição, fisioterapia — parceiros úteis.</a:t>
            </a:r>
            <a:endParaRPr lang="en-US" sz="1250" dirty="0"/>
          </a:p>
        </p:txBody>
      </p:sp>
      <p:sp>
        <p:nvSpPr>
          <p:cNvPr id="34" name="Text 3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35" name="Text 3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O DONO DA ACADEMIA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Mais engajamento, mais retenção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31520" y="2194560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731520" y="21945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</a:t>
            </a:r>
            <a:endParaRPr lang="en-US" sz="2200" dirty="0"/>
          </a:p>
        </p:txBody>
      </p:sp>
      <p:sp>
        <p:nvSpPr>
          <p:cNvPr id="6" name="Text 4"/>
          <p:cNvSpPr txBox="1"/>
          <p:nvPr/>
        </p:nvSpPr>
        <p:spPr>
          <a:xfrm>
            <a:off x="1691640" y="221284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Comunique em segundos</a:t>
            </a:r>
            <a:endParaRPr lang="en-US" sz="1700" dirty="0"/>
          </a:p>
        </p:txBody>
      </p:sp>
      <p:sp>
        <p:nvSpPr>
          <p:cNvPr id="7" name="Text 5"/>
          <p:cNvSpPr txBox="1"/>
          <p:nvPr/>
        </p:nvSpPr>
        <p:spPr>
          <a:xfrm>
            <a:off x="1691640" y="2615184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seu painel, no celular: nova promoção ou aviso entra na tela na hora.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31520" y="327355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731520" y="327355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💪</a:t>
            </a:r>
            <a:endParaRPr lang="en-US" sz="2200" dirty="0"/>
          </a:p>
        </p:txBody>
      </p:sp>
      <p:sp>
        <p:nvSpPr>
          <p:cNvPr id="10" name="Text 8"/>
          <p:cNvSpPr txBox="1"/>
          <p:nvPr/>
        </p:nvSpPr>
        <p:spPr>
          <a:xfrm>
            <a:off x="1691640" y="3291840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Venda mais planos</a:t>
            </a:r>
            <a:endParaRPr lang="en-US" sz="1700" dirty="0"/>
          </a:p>
        </p:txBody>
      </p:sp>
      <p:sp>
        <p:nvSpPr>
          <p:cNvPr id="11" name="Text 9"/>
          <p:cNvSpPr txBox="1"/>
          <p:nvPr/>
        </p:nvSpPr>
        <p:spPr>
          <a:xfrm>
            <a:off x="1691640" y="3694176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Personal, avaliação, day-use e upgrades expostos para quem já está aí.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731520" y="4352544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731520" y="4352544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🔁</a:t>
            </a:r>
            <a:endParaRPr lang="en-US" sz="2200" dirty="0"/>
          </a:p>
        </p:txBody>
      </p:sp>
      <p:sp>
        <p:nvSpPr>
          <p:cNvPr id="14" name="Text 12"/>
          <p:cNvSpPr txBox="1"/>
          <p:nvPr/>
        </p:nvSpPr>
        <p:spPr>
          <a:xfrm>
            <a:off x="1691640" y="4370832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Ajuda na retenção</a:t>
            </a:r>
            <a:endParaRPr lang="en-US" sz="1700" dirty="0"/>
          </a:p>
        </p:txBody>
      </p:sp>
      <p:sp>
        <p:nvSpPr>
          <p:cNvPr id="15" name="Text 13"/>
          <p:cNvSpPr txBox="1"/>
          <p:nvPr/>
        </p:nvSpPr>
        <p:spPr>
          <a:xfrm>
            <a:off x="1691640" y="4773168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Aluno informado e engajado frequenta mais — e cancela menos.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731520" y="5431536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731520" y="5431536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✨</a:t>
            </a:r>
            <a:endParaRPr lang="en-US" sz="2200" dirty="0"/>
          </a:p>
        </p:txBody>
      </p:sp>
      <p:sp>
        <p:nvSpPr>
          <p:cNvPr id="18" name="Text 16"/>
          <p:cNvSpPr txBox="1"/>
          <p:nvPr/>
        </p:nvSpPr>
        <p:spPr>
          <a:xfrm>
            <a:off x="1691640" y="5449824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Valoriza o espaço</a:t>
            </a:r>
            <a:endParaRPr lang="en-US" sz="1700" dirty="0"/>
          </a:p>
        </p:txBody>
      </p:sp>
      <p:sp>
        <p:nvSpPr>
          <p:cNvPr id="19" name="Text 17"/>
          <p:cNvSpPr txBox="1"/>
          <p:nvPr/>
        </p:nvSpPr>
        <p:spPr>
          <a:xfrm>
            <a:off x="1691640" y="5852160"/>
            <a:ext cx="9692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academia moderna e comunicativa passa mais profissionalismo.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OS ALUNOS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experiência melhor de treino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14884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1560" y="260604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51560" y="2606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🗓️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965960" y="253288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Aulas sempre à vista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1965960" y="299008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Nunca mais perder o horário da aula favorita.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77356" y="214884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43116" y="260604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6643116" y="26060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🔔</a:t>
            </a:r>
            <a:endParaRPr lang="en-US" sz="2200" dirty="0"/>
          </a:p>
        </p:txBody>
      </p:sp>
      <p:sp>
        <p:nvSpPr>
          <p:cNvPr id="12" name="Text 10"/>
          <p:cNvSpPr txBox="1"/>
          <p:nvPr/>
        </p:nvSpPr>
        <p:spPr>
          <a:xfrm>
            <a:off x="7557516" y="253288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Novidades primeiro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7557516" y="299008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Promoções e eventos da academia em primeira mão.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85800" y="416052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51560" y="461772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1051560" y="4617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📲</a:t>
            </a:r>
            <a:endParaRPr lang="en-US" sz="2200" dirty="0"/>
          </a:p>
        </p:txBody>
      </p:sp>
      <p:sp>
        <p:nvSpPr>
          <p:cNvPr id="17" name="Text 15"/>
          <p:cNvSpPr txBox="1"/>
          <p:nvPr/>
        </p:nvSpPr>
        <p:spPr>
          <a:xfrm>
            <a:off x="1965960" y="454456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útil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1965960" y="500176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Clima, notícias e dicas durante o descanso entre séries.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77356" y="4160520"/>
            <a:ext cx="5225796" cy="1691640"/>
          </a:xfrm>
          <a:prstGeom prst="roundRect">
            <a:avLst>
              <a:gd name="adj" fmla="val 4865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643116" y="4617720"/>
            <a:ext cx="777240" cy="77724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643116" y="46177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🏋️</a:t>
            </a:r>
            <a:endParaRPr lang="en-US" sz="2200" dirty="0"/>
          </a:p>
        </p:txBody>
      </p:sp>
      <p:sp>
        <p:nvSpPr>
          <p:cNvPr id="22" name="Text 20"/>
          <p:cNvSpPr txBox="1"/>
          <p:nvPr/>
        </p:nvSpPr>
        <p:spPr>
          <a:xfrm>
            <a:off x="7557516" y="4544568"/>
            <a:ext cx="36713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Ambiente moderno</a:t>
            </a:r>
            <a:endParaRPr lang="en-US" sz="1700" dirty="0"/>
          </a:p>
        </p:txBody>
      </p:sp>
      <p:sp>
        <p:nvSpPr>
          <p:cNvPr id="23" name="Text 21"/>
          <p:cNvSpPr txBox="1"/>
          <p:nvPr/>
        </p:nvSpPr>
        <p:spPr>
          <a:xfrm>
            <a:off x="7557516" y="5001768"/>
            <a:ext cx="3671316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Uma academia atual e conectada, do jeito que o aluno gosta.</a:t>
            </a:r>
            <a:endParaRPr lang="en-US" sz="130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D570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731520" y="64008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3A15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MODELO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85800" y="11430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737360"/>
            <a:ext cx="5943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5000" dirty="0"/>
          </a:p>
        </p:txBody>
      </p:sp>
      <p:sp>
        <p:nvSpPr>
          <p:cNvPr id="5" name="Text 3"/>
          <p:cNvSpPr txBox="1"/>
          <p:nvPr/>
        </p:nvSpPr>
        <p:spPr>
          <a:xfrm>
            <a:off x="731520" y="39776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a academia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675120" y="1234440"/>
            <a:ext cx="4846320" cy="3474720"/>
          </a:xfrm>
          <a:prstGeom prst="roundRect">
            <a:avLst>
              <a:gd name="adj" fmla="val 2368"/>
            </a:avLst>
          </a:prstGeom>
          <a:solidFill>
            <a:srgbClr val="FFFFFF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040880" y="15544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Tudo por nossa conta: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7040880" y="21488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7452360" y="21488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Instalação dos equipamentos</a:t>
            </a:r>
            <a:endParaRPr lang="en-US" sz="1450" dirty="0"/>
          </a:p>
        </p:txBody>
      </p:sp>
      <p:sp>
        <p:nvSpPr>
          <p:cNvPr id="10" name="Text 8"/>
          <p:cNvSpPr txBox="1"/>
          <p:nvPr/>
        </p:nvSpPr>
        <p:spPr>
          <a:xfrm>
            <a:off x="7040880" y="27157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7452360" y="2715768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Manutenção e suporte técnico</a:t>
            </a:r>
            <a:endParaRPr lang="en-US" sz="1450" dirty="0"/>
          </a:p>
        </p:txBody>
      </p:sp>
      <p:sp>
        <p:nvSpPr>
          <p:cNvPr id="12" name="Text 10"/>
          <p:cNvSpPr txBox="1"/>
          <p:nvPr/>
        </p:nvSpPr>
        <p:spPr>
          <a:xfrm>
            <a:off x="704088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7452360" y="3282696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Gestão do conteúdo e das telas</a:t>
            </a:r>
            <a:endParaRPr lang="en-US" sz="1450" dirty="0"/>
          </a:p>
        </p:txBody>
      </p:sp>
      <p:sp>
        <p:nvSpPr>
          <p:cNvPr id="14" name="Text 12"/>
          <p:cNvSpPr txBox="1"/>
          <p:nvPr/>
        </p:nvSpPr>
        <p:spPr>
          <a:xfrm>
            <a:off x="7040880" y="384962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7452360" y="3849624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Atualizações — tudo pela internet</a:t>
            </a:r>
            <a:endParaRPr lang="en-US" sz="1450" dirty="0"/>
          </a:p>
        </p:txBody>
      </p:sp>
      <p:sp>
        <p:nvSpPr>
          <p:cNvPr id="16" name="Text 14"/>
          <p:cNvSpPr txBox="1"/>
          <p:nvPr/>
        </p:nvSpPr>
        <p:spPr>
          <a:xfrm>
            <a:off x="731520" y="498348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2A1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operação se paga com os anúncios de comércios da região — e a academia ainda pode receber uma participação.</a:t>
            </a:r>
            <a:endParaRPr lang="en-US" sz="1500" dirty="0"/>
          </a:p>
        </p:txBody>
      </p:sp>
      <p:sp>
        <p:nvSpPr>
          <p:cNvPr id="17" name="Text 15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18" name="Text 16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PONTOS DE INSTALAÇÃO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a tela faz diferença</a:t>
            </a:r>
            <a:endParaRPr lang="en-US" sz="3300" dirty="0"/>
          </a:p>
        </p:txBody>
      </p:sp>
      <p:sp>
        <p:nvSpPr>
          <p:cNvPr id="4" name="Text 2"/>
          <p:cNvSpPr txBox="1"/>
          <p:nvPr/>
        </p:nvSpPr>
        <p:spPr>
          <a:xfrm>
            <a:off x="685800" y="16002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Escolhemos juntos os locais de maior permanência e circulação dos alunos.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233172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51560" y="267919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051560" y="267919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🛎️</a:t>
            </a:r>
            <a:endParaRPr lang="en-US" sz="2100" dirty="0"/>
          </a:p>
        </p:txBody>
      </p:sp>
      <p:sp>
        <p:nvSpPr>
          <p:cNvPr id="8" name="Text 6"/>
          <p:cNvSpPr txBox="1"/>
          <p:nvPr/>
        </p:nvSpPr>
        <p:spPr>
          <a:xfrm>
            <a:off x="1920240" y="233172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Recepção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4413504" y="233172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79264" y="267919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779264" y="267919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🏋️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5647944" y="233172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Área de musculação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8141208" y="233172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06968" y="267919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506968" y="267919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🚴</a:t>
            </a:r>
            <a:endParaRPr lang="en-US" sz="2100" dirty="0"/>
          </a:p>
        </p:txBody>
      </p:sp>
      <p:sp>
        <p:nvSpPr>
          <p:cNvPr id="16" name="Text 14"/>
          <p:cNvSpPr txBox="1"/>
          <p:nvPr/>
        </p:nvSpPr>
        <p:spPr>
          <a:xfrm>
            <a:off x="9375648" y="233172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Sala de cardio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685800" y="411480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1560" y="44622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051560" y="4462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🤸</a:t>
            </a:r>
            <a:endParaRPr lang="en-US" sz="2100" dirty="0"/>
          </a:p>
        </p:txBody>
      </p:sp>
      <p:sp>
        <p:nvSpPr>
          <p:cNvPr id="20" name="Text 18"/>
          <p:cNvSpPr txBox="1"/>
          <p:nvPr/>
        </p:nvSpPr>
        <p:spPr>
          <a:xfrm>
            <a:off x="1920240" y="411480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Espaço de aulas</a:t>
            </a:r>
            <a:endParaRPr lang="en-US" sz="1650" dirty="0"/>
          </a:p>
        </p:txBody>
      </p:sp>
      <p:sp>
        <p:nvSpPr>
          <p:cNvPr id="21" name="Shape 19"/>
          <p:cNvSpPr/>
          <p:nvPr/>
        </p:nvSpPr>
        <p:spPr>
          <a:xfrm>
            <a:off x="4413504" y="411480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79264" y="44622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4779264" y="4462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🚪</a:t>
            </a:r>
            <a:endParaRPr lang="en-US" sz="2100" dirty="0"/>
          </a:p>
        </p:txBody>
      </p:sp>
      <p:sp>
        <p:nvSpPr>
          <p:cNvPr id="24" name="Text 22"/>
          <p:cNvSpPr txBox="1"/>
          <p:nvPr/>
        </p:nvSpPr>
        <p:spPr>
          <a:xfrm>
            <a:off x="5647944" y="411480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Corredor / vestiário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8141208" y="4114800"/>
            <a:ext cx="3361944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506968" y="44622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8506968" y="44622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🥤</a:t>
            </a:r>
            <a:endParaRPr lang="en-US" sz="2100" dirty="0"/>
          </a:p>
        </p:txBody>
      </p:sp>
      <p:sp>
        <p:nvSpPr>
          <p:cNvPr id="28" name="Text 26"/>
          <p:cNvSpPr txBox="1"/>
          <p:nvPr/>
        </p:nvSpPr>
        <p:spPr>
          <a:xfrm>
            <a:off x="9375648" y="4114800"/>
            <a:ext cx="199034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Espaço de descanso</a:t>
            </a:r>
            <a:endParaRPr lang="en-US" sz="1650" dirty="0"/>
          </a:p>
        </p:txBody>
      </p:sp>
      <p:sp>
        <p:nvSpPr>
          <p:cNvPr id="29" name="Text 27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0E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85800" y="54864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D57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SIMPLES E SEGURO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58368" y="868680"/>
            <a:ext cx="10881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 trabalho para a academia,</a:t>
            </a:r>
            <a:endParaRPr lang="en-US" sz="33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3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 surpresas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685800" y="251460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1560" y="28620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051560" y="28620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</a:t>
            </a:r>
            <a:endParaRPr lang="en-US" sz="2100" dirty="0"/>
          </a:p>
        </p:txBody>
      </p:sp>
      <p:sp>
        <p:nvSpPr>
          <p:cNvPr id="7" name="Text 5"/>
          <p:cNvSpPr txBox="1"/>
          <p:nvPr/>
        </p:nvSpPr>
        <p:spPr>
          <a:xfrm>
            <a:off x="1920240" y="277063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Atualização automática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1920240" y="319125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tela busca o conteúdo pela internet. Nada a instalar ou manter.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7356" y="251460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643116" y="286207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6643116" y="286207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</a:t>
            </a:r>
            <a:endParaRPr lang="en-US" sz="2100" dirty="0"/>
          </a:p>
        </p:txBody>
      </p:sp>
      <p:sp>
        <p:nvSpPr>
          <p:cNvPr id="12" name="Text 10"/>
          <p:cNvSpPr txBox="1"/>
          <p:nvPr/>
        </p:nvSpPr>
        <p:spPr>
          <a:xfrm>
            <a:off x="7511796" y="277063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Conteúdo curado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7511796" y="319125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Curadoria responsável — nada de conteúdo impróprio no seu espaço.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85800" y="420624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51560" y="455371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1051560" y="455371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🛡️</a:t>
            </a:r>
            <a:endParaRPr lang="en-US" sz="2100" dirty="0"/>
          </a:p>
        </p:txBody>
      </p:sp>
      <p:sp>
        <p:nvSpPr>
          <p:cNvPr id="17" name="Text 15"/>
          <p:cNvSpPr txBox="1"/>
          <p:nvPr/>
        </p:nvSpPr>
        <p:spPr>
          <a:xfrm>
            <a:off x="1920240" y="446227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Privacidade (LGPD)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1920240" y="488289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Não coletamos dados dos alunos. A tela apenas exibe conteúdo.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77356" y="4206240"/>
            <a:ext cx="5225796" cy="1417320"/>
          </a:xfrm>
          <a:prstGeom prst="roundRect">
            <a:avLst>
              <a:gd name="adj" fmla="val 5806"/>
            </a:avLst>
          </a:prstGeom>
          <a:solidFill>
            <a:srgbClr val="17171B"/>
          </a:solidFill>
          <a:ln w="12700">
            <a:solidFill>
              <a:srgbClr val="2E2E3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643116" y="4553712"/>
            <a:ext cx="731520" cy="731520"/>
          </a:xfrm>
          <a:prstGeom prst="ellipse">
            <a:avLst/>
          </a:prstGeom>
          <a:solidFill>
            <a:srgbClr val="2A1C10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643116" y="4553712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🚫</a:t>
            </a:r>
            <a:endParaRPr lang="en-US" sz="2100" dirty="0"/>
          </a:p>
        </p:txBody>
      </p:sp>
      <p:sp>
        <p:nvSpPr>
          <p:cNvPr id="22" name="Text 20"/>
          <p:cNvSpPr txBox="1"/>
          <p:nvPr/>
        </p:nvSpPr>
        <p:spPr>
          <a:xfrm>
            <a:off x="7511796" y="4462272"/>
            <a:ext cx="376275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C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Concorrência protegida</a:t>
            </a:r>
            <a:endParaRPr lang="en-US" sz="1600" dirty="0"/>
          </a:p>
        </p:txBody>
      </p:sp>
      <p:sp>
        <p:nvSpPr>
          <p:cNvPr id="23" name="Text 21"/>
          <p:cNvSpPr txBox="1"/>
          <p:nvPr/>
        </p:nvSpPr>
        <p:spPr>
          <a:xfrm>
            <a:off x="7511796" y="4882896"/>
            <a:ext cx="376275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9A9AA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Academias e serviços concorrentes não aparecem na sua tela.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640080" y="6400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GO! Mídia Indoor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11091672" y="640080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6C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GO! Mídia Indoor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GO! Mídia Indoor — Proposta para Academias</dc:title>
  <dc:subject>PptxGenJS Presentation</dc:subject>
  <dc:creator>GO! Mídia Indoor</dc:creator>
  <cp:lastModifiedBy>GO! Mídia Indoor</cp:lastModifiedBy>
  <cp:revision>1</cp:revision>
  <dcterms:created xsi:type="dcterms:W3CDTF">2026-09-15T03:40:48Z</dcterms:created>
  <dcterms:modified xsi:type="dcterms:W3CDTF">2026-09-15T03:40:48Z</dcterms:modified>
</cp:coreProperties>
</file>